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9" r:id="rId2"/>
    <p:sldId id="265" r:id="rId3"/>
    <p:sldId id="266" r:id="rId4"/>
    <p:sldId id="267" r:id="rId5"/>
    <p:sldId id="261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60" r:id="rId15"/>
    <p:sldId id="285" r:id="rId16"/>
    <p:sldId id="281" r:id="rId17"/>
    <p:sldId id="282" r:id="rId18"/>
    <p:sldId id="283" r:id="rId19"/>
    <p:sldId id="288" r:id="rId20"/>
    <p:sldId id="287" r:id="rId21"/>
    <p:sldId id="286" r:id="rId22"/>
    <p:sldId id="284" r:id="rId23"/>
    <p:sldId id="289" r:id="rId24"/>
    <p:sldId id="290" r:id="rId25"/>
    <p:sldId id="291" r:id="rId26"/>
    <p:sldId id="303" r:id="rId27"/>
    <p:sldId id="304" r:id="rId28"/>
    <p:sldId id="295" r:id="rId29"/>
    <p:sldId id="296" r:id="rId30"/>
    <p:sldId id="298" r:id="rId31"/>
    <p:sldId id="292" r:id="rId32"/>
    <p:sldId id="293" r:id="rId33"/>
    <p:sldId id="294" r:id="rId34"/>
    <p:sldId id="297" r:id="rId35"/>
    <p:sldId id="305" r:id="rId36"/>
    <p:sldId id="299" r:id="rId37"/>
    <p:sldId id="300" r:id="rId38"/>
  </p:sldIdLst>
  <p:sldSz cx="9144000" cy="5715000" type="screen16x1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on" id="{FC5B2974-43C6-4DD3-84D9-47D2105E7773}">
          <p14:sldIdLst>
            <p14:sldId id="259"/>
            <p14:sldId id="265"/>
            <p14:sldId id="266"/>
            <p14:sldId id="267"/>
          </p14:sldIdLst>
        </p14:section>
        <p14:section name="Balun" id="{22E83CA5-C725-41C0-8C36-F37E3ABFF9CD}">
          <p14:sldIdLst>
            <p14:sldId id="26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</p14:sldIdLst>
        </p14:section>
        <p14:section name="Antena" id="{C1BF667B-60F6-40BB-B3AC-C979B9F369E3}">
          <p14:sldIdLst>
            <p14:sldId id="260"/>
            <p14:sldId id="285"/>
            <p14:sldId id="281"/>
            <p14:sldId id="282"/>
            <p14:sldId id="283"/>
            <p14:sldId id="288"/>
            <p14:sldId id="287"/>
            <p14:sldId id="286"/>
            <p14:sldId id="284"/>
            <p14:sldId id="289"/>
            <p14:sldId id="290"/>
            <p14:sldId id="291"/>
            <p14:sldId id="303"/>
            <p14:sldId id="304"/>
            <p14:sldId id="295"/>
            <p14:sldId id="296"/>
            <p14:sldId id="298"/>
            <p14:sldId id="292"/>
            <p14:sldId id="293"/>
            <p14:sldId id="294"/>
          </p14:sldIdLst>
        </p14:section>
        <p14:section name="Epilogo" id="{8A83CBB3-FB3A-4603-BE94-854BF8DBB744}">
          <p14:sldIdLst>
            <p14:sldId id="297"/>
            <p14:sldId id="305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 autoAdjust="0"/>
    <p:restoredTop sz="94671" autoAdjust="0"/>
  </p:normalViewPr>
  <p:slideViewPr>
    <p:cSldViewPr>
      <p:cViewPr varScale="1">
        <p:scale>
          <a:sx n="82" d="100"/>
          <a:sy n="82" d="100"/>
        </p:scale>
        <p:origin x="1056" y="9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C781A-AB14-49EB-AFB9-B3577D059980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9FF2F-8B4F-4426-9F44-17177F6EE0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4173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F9FF2F-8B4F-4426-9F44-17177F6EE06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023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353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67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78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6410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27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298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102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0875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34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9963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3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39855-3EDB-442F-BC51-95DF81BADE4A}" type="datetimeFigureOut">
              <a:rPr lang="es-ES" smtClean="0"/>
              <a:t>06/07/2022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C1EAAA-4B99-4F56-8E3E-87F32A4646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97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eg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emf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8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0" y="1728019"/>
            <a:ext cx="88924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 smtClean="0">
                <a:solidFill>
                  <a:schemeClr val="tx2">
                    <a:lumMod val="75000"/>
                  </a:schemeClr>
                </a:solidFill>
                <a:latin typeface="Helvetica Neue Black Condensed"/>
              </a:rPr>
              <a:t>Antenas </a:t>
            </a:r>
            <a:r>
              <a:rPr lang="es-ES" sz="4400" dirty="0" smtClean="0">
                <a:solidFill>
                  <a:schemeClr val="tx2">
                    <a:lumMod val="75000"/>
                  </a:schemeClr>
                </a:solidFill>
                <a:latin typeface="Helvetica Neue Black Condensed"/>
              </a:rPr>
              <a:t>Eléctricamente Pequeñas</a:t>
            </a:r>
            <a:endParaRPr lang="es-ES" sz="4400" dirty="0" smtClean="0">
              <a:solidFill>
                <a:schemeClr val="tx2">
                  <a:lumMod val="75000"/>
                </a:schemeClr>
              </a:solidFill>
              <a:latin typeface="Helvetica Neue Black Condensed"/>
            </a:endParaRPr>
          </a:p>
          <a:p>
            <a:pPr algn="ctr"/>
            <a:r>
              <a:rPr lang="es-ES" sz="2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lack Condensed"/>
                <a:cs typeface="Leelawadee" panose="020B0502040204020203" pitchFamily="34" charset="-34"/>
              </a:rPr>
              <a:t>Marcelo </a:t>
            </a:r>
            <a:r>
              <a:rPr lang="es-ES" sz="2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lack Condensed"/>
                <a:cs typeface="Leelawadee" panose="020B0502040204020203" pitchFamily="34" charset="-34"/>
              </a:rPr>
              <a:t>Peruzzi</a:t>
            </a:r>
            <a:endParaRPr lang="es-ES" sz="2600" dirty="0">
              <a:solidFill>
                <a:schemeClr val="tx2">
                  <a:lumMod val="60000"/>
                  <a:lumOff val="40000"/>
                </a:schemeClr>
              </a:solidFill>
              <a:latin typeface="Helvetica Neue Black Condensed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266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Diseño con simulador del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710908"/>
            <a:ext cx="5445658" cy="4321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830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 parámetros del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633364"/>
            <a:ext cx="5363453" cy="2638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33364"/>
            <a:ext cx="29432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76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 impedancia con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7" y="1345332"/>
            <a:ext cx="822392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60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Evaluación de las corrientes de malla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359214"/>
            <a:ext cx="4082252" cy="328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95599"/>
            <a:ext cx="3005023" cy="316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706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 fontScale="90000"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Antena con polarización circular para un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tag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49739"/>
            <a:ext cx="3003767" cy="2301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4041290" y="1853588"/>
            <a:ext cx="4707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Esquema constructivo simple.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Polarización circular.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sz="2000" dirty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Impedancia </a:t>
            </a:r>
            <a:r>
              <a:rPr lang="es-E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inductiva 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(18 + j180 </a:t>
            </a:r>
            <a:r>
              <a:rPr lang="el-G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Ω</a:t>
            </a:r>
            <a:r>
              <a:rPr lang="es-E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).</a:t>
            </a:r>
          </a:p>
          <a:p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Los dipolos cruzados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5" y="1196752"/>
            <a:ext cx="3381375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79834"/>
            <a:ext cx="6239247" cy="797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21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Los dipolos cruzados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" y="1129308"/>
            <a:ext cx="379597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3779912" y="1291540"/>
            <a:ext cx="48965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Las fases de las corrientes deben diferir en 90</a:t>
            </a:r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°.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s-ES" dirty="0">
              <a:solidFill>
                <a:schemeClr val="bg1">
                  <a:lumMod val="50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Ambos 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dipolos deben irradiar igual potencia.</a:t>
            </a:r>
          </a:p>
          <a:p>
            <a:endParaRPr lang="es-E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165183"/>
            <a:ext cx="3259524" cy="41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827585" y="4312468"/>
            <a:ext cx="621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La impedancia de los dipolos cruzados es R</a:t>
            </a:r>
            <a:endParaRPr lang="es-ES" sz="2400" dirty="0">
              <a:solidFill>
                <a:schemeClr val="bg2">
                  <a:lumMod val="25000"/>
                </a:schemeClr>
              </a:solidFill>
              <a:latin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3675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45659"/>
            <a:ext cx="5334265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UHF RFID Tag (Set of 5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1457217"/>
            <a:ext cx="1724646" cy="172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70R6 WRW UHF RFID Ta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53" y="3649588"/>
            <a:ext cx="3430378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9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860" y="2748420"/>
            <a:ext cx="4821011" cy="214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759" y="985292"/>
            <a:ext cx="4283463" cy="1763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17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Modelo final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73447"/>
            <a:ext cx="5915696" cy="4307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921396"/>
            <a:ext cx="3272848" cy="2250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54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1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3793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¿Qué es una antena ESA?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9308"/>
            <a:ext cx="2833531" cy="3551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59" y="1849388"/>
            <a:ext cx="261429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15052"/>
            <a:ext cx="2736304" cy="297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7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748883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Simulación de los dipolos vertical y horizontal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89249"/>
            <a:ext cx="8437384" cy="414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73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7596336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Simulación de los dipolos vertical y horizontal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5" y="924616"/>
            <a:ext cx="84582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45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Simulación de los dipolos cruzados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98689"/>
            <a:ext cx="2125535" cy="185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978" y="3001516"/>
            <a:ext cx="6493531" cy="257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27" y="815885"/>
            <a:ext cx="2250703" cy="224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Dimensiones de 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sp>
        <p:nvSpPr>
          <p:cNvPr id="2064" name="2063 CuadroTexto"/>
          <p:cNvSpPr txBox="1"/>
          <p:nvPr/>
        </p:nvSpPr>
        <p:spPr>
          <a:xfrm>
            <a:off x="4372124" y="2959063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Depende de L y W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260" y="769268"/>
            <a:ext cx="4638375" cy="206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2062 CuadroTexto"/>
          <p:cNvSpPr txBox="1"/>
          <p:nvPr/>
        </p:nvSpPr>
        <p:spPr>
          <a:xfrm>
            <a:off x="6854843" y="401170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Depende de L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94707"/>
            <a:ext cx="2868010" cy="240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908" y="3379596"/>
            <a:ext cx="287655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4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 fontScale="90000"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Dimensionamiento de 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837921"/>
            <a:ext cx="6485635" cy="257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683606" y="3604229"/>
            <a:ext cx="570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Impedancia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 para  W fijo  y  L variable  (área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del lazo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).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116869"/>
            <a:ext cx="2156470" cy="153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948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 fontScale="90000"/>
          </a:bodyPr>
          <a:lstStyle/>
          <a:p>
            <a:r>
              <a:rPr lang="es-E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Dimensionamiento de la red de adaptación</a:t>
            </a: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9" y="864096"/>
            <a:ext cx="5964325" cy="2425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1619671" y="3289548"/>
            <a:ext cx="523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Impedancia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 para  L fijo  y  W variable (</a:t>
            </a:r>
            <a:r>
              <a:rPr lang="el-GR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α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 variable).</a:t>
            </a:r>
            <a:endParaRPr lang="es-E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067" y="3939726"/>
            <a:ext cx="2020166" cy="143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55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Dimensiones de 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62392"/>
            <a:ext cx="3188780" cy="444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37" y="1414289"/>
            <a:ext cx="32861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353444"/>
            <a:ext cx="2421125" cy="201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7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Dimensiones de la red de adaptación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50" y="855130"/>
            <a:ext cx="5821051" cy="4666665"/>
          </a:xfrm>
          <a:prstGeom prst="rect">
            <a:avLst/>
          </a:prstGeom>
        </p:spPr>
      </p:pic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7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Evaluación de la antena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6994"/>
            <a:ext cx="3329861" cy="270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642" y="1793052"/>
            <a:ext cx="3104292" cy="273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986" y="1793052"/>
            <a:ext cx="2809231" cy="2732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76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 la impedancia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03274"/>
            <a:ext cx="7444356" cy="3953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30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44282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Efectos de miniaturizar las antenas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1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46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ltium Designer Pcb Ground Plane - PCB Design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61" y="1273324"/>
            <a:ext cx="1772149" cy="153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173" y="1441266"/>
            <a:ext cx="4751020" cy="76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079466" y="2137420"/>
            <a:ext cx="36904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elvetica Neue Black Condensed"/>
              </a:rPr>
              <a:t>Disminuye la R y aumenta la X</a:t>
            </a:r>
            <a:endParaRPr lang="es-ES" sz="2000" dirty="0">
              <a:solidFill>
                <a:schemeClr val="tx1">
                  <a:lumMod val="95000"/>
                  <a:lumOff val="5000"/>
                </a:schemeClr>
              </a:solidFill>
              <a:latin typeface="Helvetica Neue Black Condensed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413793" y="3454248"/>
            <a:ext cx="31837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Redes de adaptación	</a:t>
            </a:r>
          </a:p>
          <a:p>
            <a:endParaRPr lang="es-ES" sz="1600" dirty="0">
              <a:solidFill>
                <a:schemeClr val="bg1">
                  <a:lumMod val="50000"/>
                </a:schemeClr>
              </a:solidFill>
              <a:latin typeface="Helvetica Neue Black Condensed"/>
            </a:endParaRPr>
          </a:p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Menor eficiencia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 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(Ganancia)</a:t>
            </a:r>
          </a:p>
          <a:p>
            <a:endParaRPr lang="es-ES" sz="1600" dirty="0" smtClean="0">
              <a:solidFill>
                <a:schemeClr val="bg1">
                  <a:lumMod val="50000"/>
                </a:schemeClr>
              </a:solidFill>
              <a:latin typeface="Helvetica Neue Black Condensed"/>
            </a:endParaRPr>
          </a:p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  <a:latin typeface="Helvetica Neue Black Condensed"/>
              </a:rPr>
              <a:t>Aumenta el Q (Disminuye el AB) 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Helvetica Neue Black Condensed"/>
            </a:endParaRPr>
          </a:p>
          <a:p>
            <a:endParaRPr lang="es-ES" sz="1600" dirty="0">
              <a:latin typeface="Helvetica Neue Black Condensed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894838" y="3460231"/>
            <a:ext cx="3959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Black Condensed"/>
              </a:rPr>
              <a:t>Dispositivos más voluminosos</a:t>
            </a:r>
          </a:p>
          <a:p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 Black Condensed"/>
            </a:endParaRPr>
          </a:p>
          <a:p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Black Condensed"/>
              </a:rPr>
              <a:t>Menor alcance o baterías más grandes</a:t>
            </a:r>
          </a:p>
          <a:p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 Black Condensed"/>
            </a:endParaRPr>
          </a:p>
          <a:p>
            <a:r>
              <a:rPr lang="es-E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Black Condensed"/>
              </a:rPr>
              <a:t>Menores prestaciones</a:t>
            </a:r>
            <a:endParaRPr lang="es-ES" sz="1600" b="1" dirty="0">
              <a:solidFill>
                <a:schemeClr val="tx1">
                  <a:lumMod val="85000"/>
                  <a:lumOff val="15000"/>
                </a:schemeClr>
              </a:solidFill>
              <a:latin typeface="Helvetica Neue Black Condensed"/>
            </a:endParaRPr>
          </a:p>
        </p:txBody>
      </p:sp>
      <p:cxnSp>
        <p:nvCxnSpPr>
          <p:cNvPr id="15" name="14 Conector recto de flecha"/>
          <p:cNvCxnSpPr/>
          <p:nvPr/>
        </p:nvCxnSpPr>
        <p:spPr>
          <a:xfrm>
            <a:off x="3059832" y="3649588"/>
            <a:ext cx="1484521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3597550" y="4121950"/>
            <a:ext cx="1046458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3597550" y="46577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 de flecha"/>
          <p:cNvCxnSpPr/>
          <p:nvPr/>
        </p:nvCxnSpPr>
        <p:spPr>
          <a:xfrm>
            <a:off x="3924683" y="4657700"/>
            <a:ext cx="719325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0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 la relación axial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89348"/>
            <a:ext cx="3598452" cy="2785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6" y="1201316"/>
            <a:ext cx="4542295" cy="419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8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del AB de la relación axial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32589"/>
            <a:ext cx="4937700" cy="4099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3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 fontScale="90000"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del rango con un lector comercial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316009"/>
            <a:ext cx="5777345" cy="235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13284"/>
            <a:ext cx="3687873" cy="315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214289"/>
            <a:ext cx="1944216" cy="870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11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Comparación con antenas similares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3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33" y="1849388"/>
            <a:ext cx="6336704" cy="230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29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Panorama actual y futuro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4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57300"/>
            <a:ext cx="330675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753" y="2425452"/>
            <a:ext cx="4222946" cy="3009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89348"/>
            <a:ext cx="2365277" cy="257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9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Panorama actual y futuro</a:t>
            </a: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4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220072" y="4086413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sz="1200" b="1" dirty="0">
                <a:solidFill>
                  <a:prstClr val="black"/>
                </a:solidFill>
              </a:rPr>
              <a:t>Desarrollo de una antena para vehículos con el fin de lograr una conexión de datos con satélites </a:t>
            </a:r>
            <a:r>
              <a:rPr lang="es-ES" sz="1200" b="1" dirty="0" smtClean="0">
                <a:solidFill>
                  <a:prstClr val="black"/>
                </a:solidFill>
              </a:rPr>
              <a:t>geo-estacionarios.</a:t>
            </a:r>
            <a:endParaRPr lang="es-ES" sz="1200" dirty="0">
              <a:solidFill>
                <a:prstClr val="black"/>
              </a:solidFill>
            </a:endParaRPr>
          </a:p>
          <a:p>
            <a:pPr lvl="0"/>
            <a:r>
              <a:rPr lang="es-ES" sz="1200" dirty="0">
                <a:solidFill>
                  <a:prstClr val="black"/>
                </a:solidFill>
              </a:rPr>
              <a:t>Proyecto Fase Cero Fundación </a:t>
            </a:r>
            <a:r>
              <a:rPr lang="es-ES" sz="1200" dirty="0" err="1">
                <a:solidFill>
                  <a:prstClr val="black"/>
                </a:solidFill>
              </a:rPr>
              <a:t>Sadoski</a:t>
            </a:r>
            <a:endParaRPr lang="es-ES" sz="1200" dirty="0">
              <a:solidFill>
                <a:prstClr val="black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558" y="2034843"/>
            <a:ext cx="1562491" cy="133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08" y="2044004"/>
            <a:ext cx="2396953" cy="167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7" y="4301075"/>
            <a:ext cx="4229657" cy="61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79" y="1977475"/>
            <a:ext cx="3295977" cy="1735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098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Panorama actual y futuro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4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474278" y="3649588"/>
            <a:ext cx="63095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DESARROLLO DE PELÍCULAS PLÁSTICAS CON CAPACIDAD DE CAPTURA Y ALMACENAMIENTO DE ENERGÍA</a:t>
            </a:r>
            <a:endParaRPr lang="es-E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 Neue Black Condensed"/>
            </a:endParaRPr>
          </a:p>
          <a:p>
            <a:r>
              <a:rPr lang="es-E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PICT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2020 (en evaluación)</a:t>
            </a:r>
          </a:p>
          <a:p>
            <a:r>
              <a:rPr lang="es-ES" sz="1200" dirty="0"/>
              <a:t/>
            </a:r>
            <a:br>
              <a:rPr lang="es-ES" sz="1200" dirty="0"/>
            </a:br>
            <a:endParaRPr lang="es-ES" sz="1200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283" y="2137420"/>
            <a:ext cx="4968552" cy="85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591147" y="1201316"/>
            <a:ext cx="6192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Desarrollo de </a:t>
            </a:r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biosensores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 de </a:t>
            </a:r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Escherichia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 </a:t>
            </a:r>
            <a:r>
              <a:rPr lang="es-E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Coli</a:t>
            </a:r>
            <a:r>
              <a:rPr lang="es-E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 para envasado inteligente de productos cárnicos.</a:t>
            </a:r>
          </a:p>
          <a:p>
            <a:r>
              <a:rPr lang="es-E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lack Condensed"/>
              </a:rPr>
              <a:t>PIP 2021-2023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(en evaluación)</a:t>
            </a:r>
          </a:p>
        </p:txBody>
      </p:sp>
    </p:spTree>
    <p:extLst>
      <p:ext uri="{BB962C8B-B14F-4D97-AF65-F5344CB8AC3E}">
        <p14:creationId xmlns:p14="http://schemas.microsoft.com/office/powerpoint/2010/main" val="187859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¿Preguntas?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4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32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60477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Mojones RFID en ambientes sin GPS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1</a:t>
            </a: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458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3" y="3752367"/>
            <a:ext cx="1584176" cy="128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Tecnologias - Orcrom Segurid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97" y="1145331"/>
            <a:ext cx="5040560" cy="293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451659" y="3290702"/>
            <a:ext cx="4525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Constructivamente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simple </a:t>
            </a:r>
            <a:endParaRPr lang="es-ES" dirty="0">
              <a:solidFill>
                <a:schemeClr val="bg2">
                  <a:lumMod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>
              <a:solidFill>
                <a:schemeClr val="bg2">
                  <a:lumMod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Impedancia muy 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Helvetica Neue Black Condensed"/>
              </a:rPr>
              <a:t>inductiva (18 +j 180 </a:t>
            </a:r>
            <a:r>
              <a:rPr lang="el-GR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Ω</a:t>
            </a:r>
            <a:r>
              <a:rPr lang="es-ES" dirty="0" smtClean="0">
                <a:solidFill>
                  <a:schemeClr val="bg2">
                    <a:lumMod val="25000"/>
                  </a:schemeClr>
                </a:solidFill>
                <a:latin typeface="Calibri"/>
              </a:rPr>
              <a:t>)</a:t>
            </a:r>
            <a:endParaRPr lang="es-ES" dirty="0">
              <a:solidFill>
                <a:schemeClr val="bg2">
                  <a:lumMod val="25000"/>
                </a:schemeClr>
              </a:solidFill>
              <a:latin typeface="Helvetica Neue Black Condense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1078024"/>
            <a:ext cx="3098405" cy="218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75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La medición de la antena de un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tag</a:t>
            </a: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RFID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2106"/>
            <a:ext cx="4369304" cy="273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784" y="1831022"/>
            <a:ext cx="3614737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11560" y="4564527"/>
            <a:ext cx="290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Medición imprecisa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5436096" y="4007485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Corrientes de malla</a:t>
            </a:r>
            <a:endParaRPr lang="es-E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3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100274"/>
            <a:ext cx="7776864" cy="663547"/>
          </a:xfrm>
        </p:spPr>
        <p:txBody>
          <a:bodyPr>
            <a:normAutofit fontScale="90000"/>
          </a:bodyPr>
          <a:lstStyle/>
          <a:p>
            <a:r>
              <a:rPr lang="es-E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¿Cómo se mide la impedancia de la antena del </a:t>
            </a:r>
            <a:r>
              <a:rPr lang="es-E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tag</a:t>
            </a:r>
            <a:r>
              <a:rPr lang="es-E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?</a:t>
            </a: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2" y="697260"/>
            <a:ext cx="4149316" cy="284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30" y="3548311"/>
            <a:ext cx="4066568" cy="1605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809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Medición con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5332"/>
            <a:ext cx="4104456" cy="200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40" y="4207941"/>
            <a:ext cx="296227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55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PCB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6" y="964722"/>
            <a:ext cx="7438792" cy="404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08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47664" y="100274"/>
            <a:ext cx="6768752" cy="663547"/>
          </a:xfrm>
        </p:spPr>
        <p:txBody>
          <a:bodyPr>
            <a:normAutofit/>
          </a:bodyPr>
          <a:lstStyle/>
          <a:p>
            <a:r>
              <a:rPr lang="es-E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Dimensionamiento del </a:t>
            </a:r>
            <a:r>
              <a:rPr lang="es-ES" sz="28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balun</a:t>
            </a:r>
            <a:endParaRPr lang="es-ES" sz="28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7" name="Teardrop 2"/>
          <p:cNvSpPr/>
          <p:nvPr/>
        </p:nvSpPr>
        <p:spPr>
          <a:xfrm>
            <a:off x="1" y="0"/>
            <a:ext cx="827584" cy="864096"/>
          </a:xfrm>
          <a:prstGeom prst="teardrop">
            <a:avLst/>
          </a:prstGeom>
          <a:gradFill flip="none" rotWithShape="0">
            <a:gsLst>
              <a:gs pos="16000">
                <a:srgbClr val="4B6890">
                  <a:lumMod val="87000"/>
                  <a:lumOff val="13000"/>
                  <a:alpha val="78000"/>
                </a:srgbClr>
              </a:gs>
              <a:gs pos="0">
                <a:schemeClr val="tx2">
                  <a:lumMod val="60000"/>
                  <a:lumOff val="40000"/>
                </a:schemeClr>
              </a:gs>
              <a:gs pos="70000">
                <a:schemeClr val="accent1">
                  <a:tint val="37000"/>
                  <a:satMod val="300000"/>
                </a:schemeClr>
              </a:gs>
              <a:gs pos="100000">
                <a:schemeClr val="accent1">
                  <a:tint val="15000"/>
                  <a:satMod val="350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s-AR" sz="32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2</a:t>
            </a:r>
            <a:endParaRPr lang="es-AR" sz="32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2050" name="Picture 2" descr="Presentación de PowerPoi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153" y="5029891"/>
            <a:ext cx="2429542" cy="6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83806"/>
            <a:ext cx="3588796" cy="2974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627784" y="1129308"/>
            <a:ext cx="558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Impedancia de línea balanceada de 180 </a:t>
            </a:r>
            <a:r>
              <a:rPr lang="el-G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Ω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Longitud de línea balanceada 3/8 </a:t>
            </a:r>
            <a:r>
              <a:rPr lang="el-G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λ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 smtClean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Línea </a:t>
            </a:r>
            <a:r>
              <a:rPr lang="es-E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microstrip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 de 50 </a:t>
            </a:r>
            <a:r>
              <a:rPr lang="el-G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Ω</a:t>
            </a:r>
            <a:r>
              <a:rPr lang="es-E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lack Condensed"/>
              </a:rPr>
              <a:t> y longitud mínima.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Helvetica Neue Black Condensed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74" y="3649588"/>
            <a:ext cx="2232248" cy="842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610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9744</TotalTime>
  <Words>437</Words>
  <Application>Microsoft Office PowerPoint</Application>
  <PresentationFormat>Presentación en pantalla (16:10)</PresentationFormat>
  <Paragraphs>116</Paragraphs>
  <Slides>37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4" baseType="lpstr">
      <vt:lpstr>Arial Unicode MS</vt:lpstr>
      <vt:lpstr>Arial</vt:lpstr>
      <vt:lpstr>Calibri</vt:lpstr>
      <vt:lpstr>Helvetica Neue Black Condensed</vt:lpstr>
      <vt:lpstr>Leelawadee</vt:lpstr>
      <vt:lpstr>Wingdings</vt:lpstr>
      <vt:lpstr>Tema de Office</vt:lpstr>
      <vt:lpstr>Presentación de PowerPoint</vt:lpstr>
      <vt:lpstr>¿Qué es una antena ESA?</vt:lpstr>
      <vt:lpstr>Efectos de miniaturizar las antenas</vt:lpstr>
      <vt:lpstr>Mojones RFID en ambientes sin GPS</vt:lpstr>
      <vt:lpstr>La medición de la antena de un tag RFID</vt:lpstr>
      <vt:lpstr>¿Cómo se mide la impedancia de la antena del tag?</vt:lpstr>
      <vt:lpstr>Medición con balun</vt:lpstr>
      <vt:lpstr>Balun PCB</vt:lpstr>
      <vt:lpstr>Dimensionamiento del balun</vt:lpstr>
      <vt:lpstr>Diseño con simulador del balun</vt:lpstr>
      <vt:lpstr>Medición de parámetros del balun</vt:lpstr>
      <vt:lpstr>Medición de impedancia con balun</vt:lpstr>
      <vt:lpstr>Evaluación de las corrientes de malla</vt:lpstr>
      <vt:lpstr>Antena con polarización circular para un tag</vt:lpstr>
      <vt:lpstr>Los dipolos cruzados</vt:lpstr>
      <vt:lpstr>Los dipolos cruzados</vt:lpstr>
      <vt:lpstr>La red de adaptación</vt:lpstr>
      <vt:lpstr>La red de adaptación</vt:lpstr>
      <vt:lpstr>Modelo final</vt:lpstr>
      <vt:lpstr>Simulación de los dipolos vertical y horizontal</vt:lpstr>
      <vt:lpstr>Simulación de los dipolos vertical y horizontal</vt:lpstr>
      <vt:lpstr>Simulación de los dipolos cruzados</vt:lpstr>
      <vt:lpstr>Dimensiones de la red de adaptación</vt:lpstr>
      <vt:lpstr>Dimensionamiento de la red de adaptación</vt:lpstr>
      <vt:lpstr>Dimensionamiento de la red de adaptación</vt:lpstr>
      <vt:lpstr>Dimensiones de la red de adaptación</vt:lpstr>
      <vt:lpstr>Dimensiones de la red de adaptación</vt:lpstr>
      <vt:lpstr>Evaluación de la antena</vt:lpstr>
      <vt:lpstr>Medición de la impedancia</vt:lpstr>
      <vt:lpstr>Medición de la relación axial</vt:lpstr>
      <vt:lpstr>Medición del AB de la relación axial</vt:lpstr>
      <vt:lpstr>Medición del rango con un lector comercial</vt:lpstr>
      <vt:lpstr>Comparación con antenas similares</vt:lpstr>
      <vt:lpstr>Panorama actual y futuro</vt:lpstr>
      <vt:lpstr>Panorama actual y futuro</vt:lpstr>
      <vt:lpstr>Panorama actual y futuro</vt:lpstr>
      <vt:lpstr>¿Preguntas?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Antenas Pequeñas</dc:title>
  <dc:creator>Marcelop</dc:creator>
  <cp:lastModifiedBy>Usuario</cp:lastModifiedBy>
  <cp:revision>55</cp:revision>
  <dcterms:created xsi:type="dcterms:W3CDTF">2021-04-23T13:56:05Z</dcterms:created>
  <dcterms:modified xsi:type="dcterms:W3CDTF">2022-07-06T15:57:22Z</dcterms:modified>
</cp:coreProperties>
</file>